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66" r:id="rId4"/>
    <p:sldId id="265" r:id="rId5"/>
    <p:sldId id="267" r:id="rId6"/>
  </p:sldIdLst>
  <p:sldSz cx="12192000" cy="6858000"/>
  <p:notesSz cx="12192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678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46F53F-A6F7-45E3-9416-40686FD339B7}" type="datetimeFigureOut">
              <a:rPr lang="ru-RU" smtClean="0"/>
              <a:t>23.06.2025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9D2179-F18F-4F85-B1B5-2E376B7EBC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6304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9D2179-F18F-4F85-B1B5-2E376B7EBC84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6356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9D2179-F18F-4F85-B1B5-2E376B7EBC84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98703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04797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04797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04797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201363" y="9064"/>
            <a:ext cx="7652384" cy="878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04797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0850" y="1694458"/>
            <a:ext cx="11130915" cy="46215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428750" y="6407200"/>
            <a:ext cx="192404" cy="2546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4530"/>
            <a:ext cx="12338303" cy="6857997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76200" y="457200"/>
            <a:ext cx="7467600" cy="19883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ts val="3840"/>
              </a:lnSpc>
              <a:spcBef>
                <a:spcPts val="105"/>
              </a:spcBef>
            </a:pPr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  <a:latin typeface="Calibri"/>
                <a:cs typeface="Calibri"/>
              </a:rPr>
              <a:t>ПОБЕДИТЕЛИ </a:t>
            </a:r>
            <a:endParaRPr lang="ru-RU" sz="1050" b="1" dirty="0" smtClean="0">
              <a:solidFill>
                <a:schemeClr val="accent2">
                  <a:lumMod val="75000"/>
                </a:schemeClr>
              </a:solidFill>
              <a:latin typeface="Calibri"/>
              <a:cs typeface="Calibri"/>
            </a:endParaRPr>
          </a:p>
          <a:p>
            <a:pPr marL="12700" algn="ctr">
              <a:lnSpc>
                <a:spcPts val="3840"/>
              </a:lnSpc>
              <a:spcBef>
                <a:spcPts val="105"/>
              </a:spcBef>
            </a:pPr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Calibri"/>
                <a:cs typeface="Calibri"/>
              </a:rPr>
              <a:t>муниципального (отборочного) этапа областного конкурса </a:t>
            </a:r>
          </a:p>
          <a:p>
            <a:pPr marL="12700" algn="ctr">
              <a:lnSpc>
                <a:spcPts val="3840"/>
              </a:lnSpc>
              <a:spcBef>
                <a:spcPts val="105"/>
              </a:spcBef>
            </a:pPr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Calibri"/>
                <a:cs typeface="Calibri"/>
              </a:rPr>
              <a:t>«Лучший специалист по охране труда</a:t>
            </a:r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Calibri"/>
                <a:cs typeface="Calibri"/>
              </a:rPr>
              <a:t>»</a:t>
            </a:r>
            <a:endParaRPr sz="2800" dirty="0">
              <a:solidFill>
                <a:schemeClr val="accent1">
                  <a:lumMod val="50000"/>
                </a:schemeClr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1428476" y="6407152"/>
            <a:ext cx="192405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10"/>
              </a:lnSpc>
            </a:pPr>
            <a:fld id="{81D60167-4931-47E6-BA6A-407CBD079E47}" type="slidenum">
              <a:rPr sz="1800" dirty="0">
                <a:solidFill>
                  <a:srgbClr val="888888"/>
                </a:solidFill>
                <a:latin typeface="Calibri"/>
                <a:cs typeface="Calibri"/>
              </a:rPr>
              <a:t>2</a:t>
            </a:fld>
            <a:endParaRPr sz="1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38200" y="228600"/>
            <a:ext cx="10439400" cy="87395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spcBef>
                <a:spcPts val="95"/>
              </a:spcBef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Победители в номинациях производственной сферы:</a:t>
            </a:r>
            <a:br>
              <a:rPr lang="ru-RU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2023 год</a:t>
            </a:r>
            <a:endParaRPr spc="-120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5792388"/>
            <a:ext cx="2971800" cy="1026697"/>
          </a:xfrm>
          <a:prstGeom prst="rect">
            <a:avLst/>
          </a:prstGeom>
        </p:spPr>
      </p:pic>
      <p:pic>
        <p:nvPicPr>
          <p:cNvPr id="12" name="Picture 6" descr="https://avatars.mds.yandex.net/i?id=e3d6f90f6a5bd6ab3616619d246f1f943dccd566-9066604-images-thumbs&amp;n=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70278"/>
            <a:ext cx="156210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0" name="Таблица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1847705"/>
              </p:ext>
            </p:extLst>
          </p:nvPr>
        </p:nvGraphicFramePr>
        <p:xfrm>
          <a:off x="457200" y="1524001"/>
          <a:ext cx="5489418" cy="213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89418"/>
              </a:tblGrid>
              <a:tr h="2133600">
                <a:tc>
                  <a:txBody>
                    <a:bodyPr/>
                    <a:lstStyle/>
                    <a:p>
                      <a:pPr lvl="0" algn="ctr"/>
                      <a:r>
                        <a:rPr lang="ru-RU" sz="1500" b="1" i="1" u="sng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ookman Old Style" panose="02050604050505020204" pitchFamily="18" charset="0"/>
                        </a:rPr>
                        <a:t>Номинация</a:t>
                      </a:r>
                      <a:r>
                        <a:rPr lang="ru-RU" sz="15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ookman Old Style" panose="02050604050505020204" pitchFamily="18" charset="0"/>
                        </a:rPr>
                        <a:t> «Лучший специалист по охране труда организаций производственной сферы с численностью работников более 5000 человек»</a:t>
                      </a:r>
                    </a:p>
                    <a:p>
                      <a:pPr lvl="0" algn="ctr"/>
                      <a:endParaRPr lang="ru-RU" sz="800" b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lvl="0" algn="ctr"/>
                      <a:r>
                        <a:rPr lang="ru-RU" sz="1800" dirty="0" smtClean="0">
                          <a:latin typeface="Bookman Old Style" panose="02050604050505020204" pitchFamily="18" charset="0"/>
                        </a:rPr>
                        <a:t> </a:t>
                      </a:r>
                      <a:r>
                        <a:rPr lang="ru-RU" b="1" i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ookman Old Style" panose="02050604050505020204" pitchFamily="18" charset="0"/>
                        </a:rPr>
                        <a:t>Жбанов Алексей Николаевич</a:t>
                      </a:r>
                    </a:p>
                    <a:p>
                      <a:pPr lvl="0" algn="ctr"/>
                      <a:endParaRPr lang="ru-RU" sz="1000" b="1" i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lvl="0" algn="ctr"/>
                      <a:r>
                        <a:rPr lang="ru-RU" sz="1400" b="0" i="0" dirty="0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главный специалист отдела</a:t>
                      </a:r>
                      <a:r>
                        <a:rPr lang="ru-RU" sz="1400" b="0" i="0" baseline="0" dirty="0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 статистика, анализа, экспертизы и сопровождения охраны труда и промышленной безопасности АО «Лебединский ГОК» </a:t>
                      </a:r>
                      <a:endParaRPr lang="ru-RU" sz="1400" b="0" i="0" dirty="0" smtClean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lvl="0" algn="ctr"/>
                      <a:endParaRPr lang="ru-RU" sz="1000" b="1" i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2" name="Таблица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0547767"/>
              </p:ext>
            </p:extLst>
          </p:nvPr>
        </p:nvGraphicFramePr>
        <p:xfrm>
          <a:off x="6393255" y="1524000"/>
          <a:ext cx="5489418" cy="213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89418"/>
              </a:tblGrid>
              <a:tr h="2133600">
                <a:tc>
                  <a:txBody>
                    <a:bodyPr/>
                    <a:lstStyle/>
                    <a:p>
                      <a:pPr lvl="0" algn="ctr"/>
                      <a:r>
                        <a:rPr lang="ru-RU" sz="1500" b="1" i="1" u="sng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ookman Old Style" panose="02050604050505020204" pitchFamily="18" charset="0"/>
                        </a:rPr>
                        <a:t>Номинация</a:t>
                      </a:r>
                      <a:r>
                        <a:rPr lang="ru-RU" sz="15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ookman Old Style" panose="02050604050505020204" pitchFamily="18" charset="0"/>
                        </a:rPr>
                        <a:t> «Лучший специалист по охране труда организаций производственной сферы с численностью работников до 5000 человек»</a:t>
                      </a:r>
                    </a:p>
                    <a:p>
                      <a:pPr lvl="0" algn="ctr"/>
                      <a:endParaRPr lang="ru-RU" sz="800" b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lvl="0" algn="ctr"/>
                      <a:r>
                        <a:rPr lang="ru-RU" sz="1800" dirty="0" smtClean="0">
                          <a:latin typeface="Bookman Old Style" panose="02050604050505020204" pitchFamily="18" charset="0"/>
                        </a:rPr>
                        <a:t> </a:t>
                      </a:r>
                      <a:r>
                        <a:rPr lang="ru-RU" b="1" i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ookman Old Style" panose="02050604050505020204" pitchFamily="18" charset="0"/>
                        </a:rPr>
                        <a:t>Захаров Максим Александрович</a:t>
                      </a:r>
                    </a:p>
                    <a:p>
                      <a:pPr lvl="0" algn="ctr"/>
                      <a:endParaRPr lang="ru-RU" b="1" i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lvl="0" algn="ctr"/>
                      <a:r>
                        <a:rPr lang="ru-RU" sz="1400" b="0" i="0" dirty="0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начальник отдела охраны труда </a:t>
                      </a:r>
                    </a:p>
                    <a:p>
                      <a:pPr lvl="0" algn="ctr"/>
                      <a:r>
                        <a:rPr lang="ru-RU" sz="1400" b="0" i="0" dirty="0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и промышленной безопасности </a:t>
                      </a:r>
                      <a:r>
                        <a:rPr lang="ru-RU" sz="1400" b="0" i="0" baseline="0" dirty="0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ООО «</a:t>
                      </a:r>
                      <a:r>
                        <a:rPr lang="ru-RU" sz="1400" b="0" i="0" baseline="0" dirty="0" err="1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Рудстрой</a:t>
                      </a:r>
                      <a:r>
                        <a:rPr lang="ru-RU" sz="1400" b="0" i="0" baseline="0" dirty="0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» </a:t>
                      </a:r>
                      <a:endParaRPr lang="ru-RU" sz="1400" b="0" i="0" dirty="0" smtClean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lvl="0" algn="ctr"/>
                      <a:endParaRPr lang="ru-RU" sz="1000" b="1" i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3" name="Таблица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8394975"/>
              </p:ext>
            </p:extLst>
          </p:nvPr>
        </p:nvGraphicFramePr>
        <p:xfrm>
          <a:off x="457200" y="3962734"/>
          <a:ext cx="5489418" cy="17505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89418"/>
              </a:tblGrid>
              <a:tr h="1750562">
                <a:tc>
                  <a:txBody>
                    <a:bodyPr/>
                    <a:lstStyle/>
                    <a:p>
                      <a:pPr lvl="0" algn="ctr"/>
                      <a:r>
                        <a:rPr lang="ru-RU" sz="1500" b="1" i="1" u="sng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ookman Old Style" panose="02050604050505020204" pitchFamily="18" charset="0"/>
                        </a:rPr>
                        <a:t>Номинация</a:t>
                      </a:r>
                      <a:r>
                        <a:rPr lang="ru-RU" sz="15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ookman Old Style" panose="02050604050505020204" pitchFamily="18" charset="0"/>
                        </a:rPr>
                        <a:t> «Лучший специалист по охране труда организаций производственной сферы с численностью работников до 500 человек»</a:t>
                      </a:r>
                    </a:p>
                    <a:p>
                      <a:pPr lvl="0" algn="ctr"/>
                      <a:endParaRPr lang="ru-RU" sz="800" b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lvl="0" algn="ctr"/>
                      <a:r>
                        <a:rPr lang="ru-RU" sz="1800" dirty="0" smtClean="0">
                          <a:latin typeface="Bookman Old Style" panose="02050604050505020204" pitchFamily="18" charset="0"/>
                        </a:rPr>
                        <a:t> </a:t>
                      </a:r>
                      <a:r>
                        <a:rPr lang="ru-RU" b="1" i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ookman Old Style" panose="02050604050505020204" pitchFamily="18" charset="0"/>
                        </a:rPr>
                        <a:t>Черных Наталья Петровна</a:t>
                      </a:r>
                    </a:p>
                    <a:p>
                      <a:pPr lvl="0" algn="ctr"/>
                      <a:endParaRPr lang="ru-RU" sz="1000" b="1" i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lvl="0" algn="ctr"/>
                      <a:r>
                        <a:rPr lang="ru-RU" sz="1400" b="0" i="0" dirty="0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специалист</a:t>
                      </a:r>
                      <a:r>
                        <a:rPr lang="ru-RU" sz="1400" b="0" i="0" baseline="0" dirty="0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 по охране труда АО «</a:t>
                      </a:r>
                      <a:r>
                        <a:rPr lang="ru-RU" sz="1400" b="0" i="0" baseline="0" dirty="0" err="1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Лимкорм</a:t>
                      </a:r>
                      <a:r>
                        <a:rPr lang="ru-RU" sz="1400" b="0" i="0" baseline="0" dirty="0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 </a:t>
                      </a:r>
                      <a:r>
                        <a:rPr lang="ru-RU" sz="1400" b="0" i="0" baseline="0" dirty="0" err="1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Петфуд</a:t>
                      </a:r>
                      <a:r>
                        <a:rPr lang="ru-RU" sz="1400" b="0" i="0" baseline="0" dirty="0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»</a:t>
                      </a:r>
                      <a:endParaRPr lang="ru-RU" sz="1400" b="0" i="0" dirty="0" smtClean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4" name="Таблица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945199"/>
              </p:ext>
            </p:extLst>
          </p:nvPr>
        </p:nvGraphicFramePr>
        <p:xfrm>
          <a:off x="6400800" y="3962400"/>
          <a:ext cx="5489418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89418"/>
              </a:tblGrid>
              <a:tr h="1752600">
                <a:tc>
                  <a:txBody>
                    <a:bodyPr/>
                    <a:lstStyle/>
                    <a:p>
                      <a:pPr lvl="0" algn="ctr"/>
                      <a:r>
                        <a:rPr lang="ru-RU" sz="1500" b="1" i="1" u="sng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ookman Old Style" panose="02050604050505020204" pitchFamily="18" charset="0"/>
                        </a:rPr>
                        <a:t>Номинация</a:t>
                      </a:r>
                      <a:r>
                        <a:rPr lang="ru-RU" sz="15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ookman Old Style" panose="02050604050505020204" pitchFamily="18" charset="0"/>
                        </a:rPr>
                        <a:t> «Лучший специалист по охране труда организаций производственной сферы с численностью работников до 100 человек»</a:t>
                      </a:r>
                    </a:p>
                    <a:p>
                      <a:pPr lvl="0" algn="ctr"/>
                      <a:endParaRPr lang="ru-RU" sz="800" b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lvl="0" algn="ctr"/>
                      <a:r>
                        <a:rPr lang="ru-RU" sz="1800" dirty="0" smtClean="0">
                          <a:latin typeface="Bookman Old Style" panose="02050604050505020204" pitchFamily="18" charset="0"/>
                        </a:rPr>
                        <a:t> </a:t>
                      </a:r>
                      <a:r>
                        <a:rPr lang="ru-RU" sz="1800" b="1" i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ookman Old Style" panose="02050604050505020204" pitchFamily="18" charset="0"/>
                        </a:rPr>
                        <a:t>Цуканова</a:t>
                      </a:r>
                      <a:r>
                        <a:rPr lang="ru-RU" sz="1800" b="1" i="1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ookman Old Style" panose="02050604050505020204" pitchFamily="18" charset="0"/>
                        </a:rPr>
                        <a:t> Галина Александровна</a:t>
                      </a:r>
                      <a:endParaRPr lang="ru-RU" b="1" i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lvl="0" algn="ctr"/>
                      <a:r>
                        <a:rPr lang="ru-RU" sz="1400" b="0" i="0" dirty="0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специалист по охране труда </a:t>
                      </a:r>
                      <a:r>
                        <a:rPr lang="ru-RU" sz="1400" b="0" i="0" baseline="0" dirty="0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ООО «</a:t>
                      </a:r>
                      <a:r>
                        <a:rPr lang="ru-RU" sz="1400" b="0" i="0" baseline="0" dirty="0" err="1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Губкинское</a:t>
                      </a:r>
                      <a:r>
                        <a:rPr lang="ru-RU" sz="1400" b="0" i="0" baseline="0" dirty="0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 предприятие по ремонту электрооборудования» </a:t>
                      </a:r>
                      <a:endParaRPr lang="ru-RU" sz="1400" b="0" i="0" dirty="0" smtClean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lvl="0" algn="ctr"/>
                      <a:endParaRPr lang="ru-RU" sz="1000" b="1" i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1428476" y="6407152"/>
            <a:ext cx="192405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10"/>
              </a:lnSpc>
            </a:pPr>
            <a:fld id="{81D60167-4931-47E6-BA6A-407CBD079E47}" type="slidenum">
              <a:rPr sz="1800" dirty="0">
                <a:solidFill>
                  <a:srgbClr val="888888"/>
                </a:solidFill>
                <a:latin typeface="Calibri"/>
                <a:cs typeface="Calibri"/>
              </a:rPr>
              <a:t>3</a:t>
            </a:fld>
            <a:endParaRPr sz="1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38200" y="228600"/>
            <a:ext cx="10439400" cy="87395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spcBef>
                <a:spcPts val="95"/>
              </a:spcBef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Победители в номинациях производственной сферы:</a:t>
            </a:r>
            <a:br>
              <a:rPr lang="ru-RU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2024 год</a:t>
            </a:r>
            <a:endParaRPr spc="-120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8200" y="5507455"/>
            <a:ext cx="2971800" cy="1026697"/>
          </a:xfrm>
          <a:prstGeom prst="rect">
            <a:avLst/>
          </a:prstGeom>
        </p:spPr>
      </p:pic>
      <p:pic>
        <p:nvPicPr>
          <p:cNvPr id="12" name="Picture 6" descr="https://avatars.mds.yandex.net/i?id=e3d6f90f6a5bd6ab3616619d246f1f943dccd566-9066604-images-thumbs&amp;n=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70278"/>
            <a:ext cx="156210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0" name="Таблица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269455"/>
              </p:ext>
            </p:extLst>
          </p:nvPr>
        </p:nvGraphicFramePr>
        <p:xfrm>
          <a:off x="457200" y="2743200"/>
          <a:ext cx="5489418" cy="213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89418"/>
              </a:tblGrid>
              <a:tr h="2133600">
                <a:tc>
                  <a:txBody>
                    <a:bodyPr/>
                    <a:lstStyle/>
                    <a:p>
                      <a:pPr lvl="0" algn="ctr"/>
                      <a:r>
                        <a:rPr lang="ru-RU" sz="1500" b="1" i="1" u="sng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ookman Old Style" panose="02050604050505020204" pitchFamily="18" charset="0"/>
                        </a:rPr>
                        <a:t>Номинация</a:t>
                      </a:r>
                      <a:r>
                        <a:rPr lang="ru-RU" sz="15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ookman Old Style" panose="02050604050505020204" pitchFamily="18" charset="0"/>
                        </a:rPr>
                        <a:t> «Лучший специалист по охране труда организаций производственной сферы с численностью работников более 5000 человек»</a:t>
                      </a:r>
                    </a:p>
                    <a:p>
                      <a:pPr lvl="0" algn="ctr"/>
                      <a:endParaRPr lang="ru-RU" sz="800" b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lvl="0" algn="ctr"/>
                      <a:r>
                        <a:rPr lang="ru-RU" sz="18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Bookman Old Style" panose="02050604050505020204" pitchFamily="18" charset="0"/>
                        </a:rPr>
                        <a:t>Зиновьев </a:t>
                      </a:r>
                      <a:r>
                        <a:rPr lang="ru-RU" b="1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Bookman Old Style" panose="02050604050505020204" pitchFamily="18" charset="0"/>
                        </a:rPr>
                        <a:t>Иван </a:t>
                      </a:r>
                      <a:r>
                        <a:rPr lang="ru-RU" b="1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Bookman Old Style" panose="02050604050505020204" pitchFamily="18" charset="0"/>
                        </a:rPr>
                        <a:t>Николаевич</a:t>
                      </a:r>
                    </a:p>
                    <a:p>
                      <a:pPr lvl="0" algn="ctr"/>
                      <a:endParaRPr lang="ru-RU" sz="1000" b="1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lvl="0" algn="ctr"/>
                      <a:r>
                        <a:rPr lang="ru-RU" sz="1400" b="0" i="0" dirty="0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начальник отдела</a:t>
                      </a:r>
                      <a:r>
                        <a:rPr lang="ru-RU" sz="1400" b="0" i="0" baseline="0" dirty="0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 управления ОТ и ПБ </a:t>
                      </a:r>
                    </a:p>
                    <a:p>
                      <a:pPr lvl="0" algn="ctr"/>
                      <a:r>
                        <a:rPr lang="ru-RU" sz="1400" b="0" i="0" baseline="0" dirty="0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АО </a:t>
                      </a:r>
                      <a:r>
                        <a:rPr lang="ru-RU" sz="1400" b="0" i="0" baseline="0" dirty="0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«Лебединский ГОК» </a:t>
                      </a:r>
                      <a:endParaRPr lang="ru-RU" sz="1400" b="0" i="0" dirty="0" smtClean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lvl="0" algn="ctr"/>
                      <a:endParaRPr lang="ru-RU" sz="1000" b="1" i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2" name="Таблица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1894935"/>
              </p:ext>
            </p:extLst>
          </p:nvPr>
        </p:nvGraphicFramePr>
        <p:xfrm>
          <a:off x="6248400" y="2743200"/>
          <a:ext cx="5489418" cy="213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89418"/>
              </a:tblGrid>
              <a:tr h="2133600">
                <a:tc>
                  <a:txBody>
                    <a:bodyPr/>
                    <a:lstStyle/>
                    <a:p>
                      <a:pPr lvl="0" algn="ctr"/>
                      <a:r>
                        <a:rPr lang="ru-RU" sz="1500" b="1" i="1" u="sng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ookman Old Style" panose="02050604050505020204" pitchFamily="18" charset="0"/>
                        </a:rPr>
                        <a:t>Номинация</a:t>
                      </a:r>
                      <a:r>
                        <a:rPr lang="ru-RU" sz="15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ookman Old Style" panose="02050604050505020204" pitchFamily="18" charset="0"/>
                        </a:rPr>
                        <a:t> «Лучший специалист по охране труда организаций производственной сферы с численностью работников до 5000 человек»</a:t>
                      </a:r>
                    </a:p>
                    <a:p>
                      <a:pPr lvl="0" algn="ctr"/>
                      <a:endParaRPr lang="ru-RU" sz="800" b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lvl="0" algn="ctr"/>
                      <a:r>
                        <a:rPr lang="ru-RU" sz="1800" dirty="0" smtClean="0">
                          <a:latin typeface="Bookman Old Style" panose="02050604050505020204" pitchFamily="18" charset="0"/>
                        </a:rPr>
                        <a:t> </a:t>
                      </a:r>
                      <a:r>
                        <a:rPr lang="ru-RU" b="1" i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ookman Old Style" panose="02050604050505020204" pitchFamily="18" charset="0"/>
                        </a:rPr>
                        <a:t>Русецкий</a:t>
                      </a:r>
                      <a:r>
                        <a:rPr lang="ru-RU" b="1" i="1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ookman Old Style" panose="02050604050505020204" pitchFamily="18" charset="0"/>
                        </a:rPr>
                        <a:t> Роман Анатольевич</a:t>
                      </a:r>
                      <a:endParaRPr lang="ru-RU" b="1" i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lvl="0" algn="ctr"/>
                      <a:endParaRPr lang="ru-RU" b="1" i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lvl="0" algn="ctr"/>
                      <a:r>
                        <a:rPr lang="ru-RU" sz="1400" b="0" i="0" dirty="0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заместитель управляющего директора по ОТ и ПБ </a:t>
                      </a:r>
                    </a:p>
                    <a:p>
                      <a:pPr lvl="0" algn="ctr"/>
                      <a:r>
                        <a:rPr lang="ru-RU" sz="1400" b="0" i="0" dirty="0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АО «Комбинат </a:t>
                      </a:r>
                      <a:r>
                        <a:rPr lang="ru-RU" sz="1400" b="0" i="0" dirty="0" err="1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КМАруда</a:t>
                      </a:r>
                      <a:r>
                        <a:rPr lang="ru-RU" sz="1400" b="0" i="0" dirty="0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»</a:t>
                      </a:r>
                      <a:endParaRPr lang="ru-RU" sz="1400" b="0" i="0" dirty="0" smtClean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lvl="0" algn="ctr"/>
                      <a:endParaRPr lang="ru-RU" sz="1000" b="1" i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8768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24000" y="194399"/>
            <a:ext cx="10439400" cy="87395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spcBef>
                <a:spcPts val="95"/>
              </a:spcBef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Победители в номинациях непроизводственной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сферы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2023 год</a:t>
            </a:r>
            <a:endParaRPr spc="-120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3078" name="Picture 6" descr="https://avatars.mds.yandex.net/i?id=e3d6f90f6a5bd6ab3616619d246f1f943dccd566-9066604-images-thumbs&amp;n=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70278"/>
            <a:ext cx="156210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8709976"/>
              </p:ext>
            </p:extLst>
          </p:nvPr>
        </p:nvGraphicFramePr>
        <p:xfrm>
          <a:off x="6172200" y="3962400"/>
          <a:ext cx="57912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1200"/>
              </a:tblGrid>
              <a:tr h="175260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i="1" u="sng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ookman Old Style" panose="02050604050505020204" pitchFamily="18" charset="0"/>
                        </a:rPr>
                        <a:t>Номинация</a:t>
                      </a:r>
                      <a:r>
                        <a:rPr lang="ru-RU" sz="1500" b="1" i="1" u="sng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ookman Old Style" panose="02050604050505020204" pitchFamily="18" charset="0"/>
                        </a:rPr>
                        <a:t> </a:t>
                      </a:r>
                      <a:r>
                        <a:rPr lang="ru-RU" sz="15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ookman Old Style" panose="02050604050505020204" pitchFamily="18" charset="0"/>
                        </a:rPr>
                        <a:t>«Лучший специалист по охране труда организаций сферы образования»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800" b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lvl="0" algn="ctr"/>
                      <a:r>
                        <a:rPr lang="ru-RU" b="1" i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ookman Old Style" panose="02050604050505020204" pitchFamily="18" charset="0"/>
                        </a:rPr>
                        <a:t>Машкова Ирина Аркадьевна</a:t>
                      </a:r>
                      <a:endParaRPr lang="ru-RU" b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lvl="0" algn="ctr"/>
                      <a:endParaRPr lang="ru-RU" sz="800" b="0" dirty="0" smtClean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lvl="0"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специалист по охране труда МАОУ «Лицей №5»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dirty="0" smtClean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8" name="Таблица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2265369"/>
              </p:ext>
            </p:extLst>
          </p:nvPr>
        </p:nvGraphicFramePr>
        <p:xfrm>
          <a:off x="228600" y="1676400"/>
          <a:ext cx="5562600" cy="190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62600"/>
              </a:tblGrid>
              <a:tr h="1905000">
                <a:tc>
                  <a:txBody>
                    <a:bodyPr/>
                    <a:lstStyle/>
                    <a:p>
                      <a:pPr lvl="0" algn="ctr"/>
                      <a:r>
                        <a:rPr lang="ru-RU" sz="1500" b="1" i="1" u="sng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ookman Old Style" panose="02050604050505020204" pitchFamily="18" charset="0"/>
                        </a:rPr>
                        <a:t>Номинация</a:t>
                      </a:r>
                      <a:r>
                        <a:rPr lang="ru-RU" sz="15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ookman Old Style" panose="02050604050505020204" pitchFamily="18" charset="0"/>
                        </a:rPr>
                        <a:t> «Лучший специалист по охране труда организаций непроизводственной сферы с численностью работников до 500 человек»</a:t>
                      </a:r>
                    </a:p>
                    <a:p>
                      <a:pPr lvl="0" algn="ctr"/>
                      <a:endParaRPr lang="ru-RU" sz="800" b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lvl="0" algn="ctr"/>
                      <a:r>
                        <a:rPr lang="ru-RU" sz="1800" dirty="0" smtClean="0">
                          <a:latin typeface="Bookman Old Style" panose="02050604050505020204" pitchFamily="18" charset="0"/>
                        </a:rPr>
                        <a:t> </a:t>
                      </a:r>
                      <a:r>
                        <a:rPr lang="ru-RU" b="1" i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ookman Old Style" panose="02050604050505020204" pitchFamily="18" charset="0"/>
                        </a:rPr>
                        <a:t>Берестнева</a:t>
                      </a:r>
                      <a:r>
                        <a:rPr lang="ru-RU" b="1" i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ookman Old Style" panose="02050604050505020204" pitchFamily="18" charset="0"/>
                        </a:rPr>
                        <a:t> Ирина Юрьевна</a:t>
                      </a:r>
                    </a:p>
                    <a:p>
                      <a:pPr lvl="0" algn="ctr"/>
                      <a:endParaRPr lang="ru-RU" sz="1000" b="1" i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lvl="0" algn="ctr"/>
                      <a:r>
                        <a:rPr lang="ru-RU" sz="1400" b="0" i="1" dirty="0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специалист по охране труда ООО</a:t>
                      </a:r>
                      <a:r>
                        <a:rPr lang="ru-RU" sz="1400" b="0" i="1" baseline="0" dirty="0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 «Флагман»</a:t>
                      </a:r>
                    </a:p>
                    <a:p>
                      <a:pPr lvl="0" algn="ctr"/>
                      <a:endParaRPr lang="ru-RU" sz="1400" b="0" dirty="0" smtClean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9" name="Таблица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6804142"/>
              </p:ext>
            </p:extLst>
          </p:nvPr>
        </p:nvGraphicFramePr>
        <p:xfrm>
          <a:off x="228600" y="3962400"/>
          <a:ext cx="5562600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62600"/>
              </a:tblGrid>
              <a:tr h="173736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i="1" u="sng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ookman Old Style" panose="02050604050505020204" pitchFamily="18" charset="0"/>
                        </a:rPr>
                        <a:t>Номинация</a:t>
                      </a:r>
                      <a:r>
                        <a:rPr lang="ru-RU" sz="1500" b="1" i="1" u="sng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ookman Old Style" panose="02050604050505020204" pitchFamily="18" charset="0"/>
                        </a:rPr>
                        <a:t> </a:t>
                      </a:r>
                      <a:r>
                        <a:rPr lang="ru-RU" sz="15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ookman Old Style" panose="02050604050505020204" pitchFamily="18" charset="0"/>
                        </a:rPr>
                        <a:t>«Лучший специалист по охране труда организаций сферы здравоохранения»</a:t>
                      </a:r>
                    </a:p>
                    <a:p>
                      <a:pPr lvl="0" algn="ctr"/>
                      <a:endParaRPr lang="ru-RU" sz="800" b="1" i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lvl="0" algn="ctr"/>
                      <a:r>
                        <a:rPr lang="ru-RU" b="1" i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ookman Old Style" panose="02050604050505020204" pitchFamily="18" charset="0"/>
                        </a:rPr>
                        <a:t>Аборнева</a:t>
                      </a:r>
                      <a:r>
                        <a:rPr lang="ru-RU" b="1" i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ookman Old Style" panose="02050604050505020204" pitchFamily="18" charset="0"/>
                        </a:rPr>
                        <a:t> Ирина Петровна</a:t>
                      </a:r>
                      <a:endParaRPr lang="ru-RU" b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lvl="0" algn="ctr"/>
                      <a:endParaRPr lang="ru-RU" sz="800" b="0" dirty="0" smtClean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lvl="0"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специалист по охране труда </a:t>
                      </a:r>
                    </a:p>
                    <a:p>
                      <a:pPr lvl="0"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ОГБУЗ «</a:t>
                      </a:r>
                      <a:r>
                        <a:rPr lang="ru-RU" sz="1400" b="0" dirty="0" err="1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Губкинская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 городская детская больница»</a:t>
                      </a:r>
                    </a:p>
                    <a:p>
                      <a:pPr lvl="0" algn="ctr"/>
                      <a:endParaRPr lang="ru-RU" sz="1600" b="0" dirty="0" smtClean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1" name="Таблица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1850807"/>
              </p:ext>
            </p:extLst>
          </p:nvPr>
        </p:nvGraphicFramePr>
        <p:xfrm>
          <a:off x="6172200" y="1676400"/>
          <a:ext cx="5791200" cy="1828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1200"/>
              </a:tblGrid>
              <a:tr h="1828799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i="1" u="sng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ookman Old Style" panose="02050604050505020204" pitchFamily="18" charset="0"/>
                        </a:rPr>
                        <a:t>Номинация</a:t>
                      </a:r>
                      <a:r>
                        <a:rPr lang="ru-RU" sz="1500" b="1" i="1" u="sng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ookman Old Style" panose="02050604050505020204" pitchFamily="18" charset="0"/>
                        </a:rPr>
                        <a:t> </a:t>
                      </a:r>
                      <a:r>
                        <a:rPr lang="ru-RU" sz="15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ookman Old Style" panose="02050604050505020204" pitchFamily="18" charset="0"/>
                        </a:rPr>
                        <a:t>«Лучший специалист по охране труда организаций непроизводственной сферы                                         с численностью</a:t>
                      </a:r>
                      <a:r>
                        <a:rPr lang="ru-RU" sz="1500" b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ookman Old Style" panose="02050604050505020204" pitchFamily="18" charset="0"/>
                        </a:rPr>
                        <a:t> работников до 100 человек</a:t>
                      </a:r>
                      <a:r>
                        <a:rPr lang="ru-RU" sz="15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ookman Old Style" panose="02050604050505020204" pitchFamily="18" charset="0"/>
                        </a:rPr>
                        <a:t>»</a:t>
                      </a:r>
                    </a:p>
                    <a:p>
                      <a:pPr lvl="0" algn="ctr"/>
                      <a:endParaRPr lang="ru-RU" sz="800" b="1" i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lvl="0" algn="ctr"/>
                      <a:r>
                        <a:rPr lang="ru-RU" b="1" i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ookman Old Style" panose="02050604050505020204" pitchFamily="18" charset="0"/>
                        </a:rPr>
                        <a:t>Лобанова Зоя Васильевна</a:t>
                      </a:r>
                      <a:endParaRPr lang="ru-RU" b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lvl="0" algn="ctr"/>
                      <a:endParaRPr lang="ru-RU" sz="800" b="0" dirty="0" smtClean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lvl="0"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специалист по охране труда </a:t>
                      </a:r>
                    </a:p>
                    <a:p>
                      <a:pPr lvl="0"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МБУК «Централизованная библиотечная система №2»</a:t>
                      </a:r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22" name="Рисунок 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19600" y="5828285"/>
            <a:ext cx="2971800" cy="1026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4879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24000" y="194399"/>
            <a:ext cx="10439400" cy="87395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spcBef>
                <a:spcPts val="95"/>
              </a:spcBef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Победители в номинациях непроизводственной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сферы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2024 год</a:t>
            </a:r>
            <a:endParaRPr spc="-120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3078" name="Picture 6" descr="https://avatars.mds.yandex.net/i?id=e3d6f90f6a5bd6ab3616619d246f1f943dccd566-9066604-images-thumbs&amp;n=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70278"/>
            <a:ext cx="156210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0217026"/>
              </p:ext>
            </p:extLst>
          </p:nvPr>
        </p:nvGraphicFramePr>
        <p:xfrm>
          <a:off x="6172200" y="3962400"/>
          <a:ext cx="57912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1200"/>
              </a:tblGrid>
              <a:tr h="175260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i="1" u="sng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ookman Old Style" panose="02050604050505020204" pitchFamily="18" charset="0"/>
                        </a:rPr>
                        <a:t>Номинация</a:t>
                      </a:r>
                      <a:r>
                        <a:rPr lang="ru-RU" sz="1500" b="1" i="1" u="sng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ookman Old Style" panose="02050604050505020204" pitchFamily="18" charset="0"/>
                        </a:rPr>
                        <a:t> </a:t>
                      </a:r>
                      <a:r>
                        <a:rPr lang="ru-RU" sz="15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ookman Old Style" panose="02050604050505020204" pitchFamily="18" charset="0"/>
                        </a:rPr>
                        <a:t>«Лучший специалист по охране труда организаций сферы образования»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800" b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lvl="0" algn="ctr"/>
                      <a:r>
                        <a:rPr lang="ru-RU" b="1" i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ookman Old Style" panose="02050604050505020204" pitchFamily="18" charset="0"/>
                        </a:rPr>
                        <a:t>Башкатова</a:t>
                      </a:r>
                      <a:r>
                        <a:rPr lang="ru-RU" b="1" i="1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ookman Old Style" panose="02050604050505020204" pitchFamily="18" charset="0"/>
                        </a:rPr>
                        <a:t> Людмила Алексеевна</a:t>
                      </a:r>
                      <a:endParaRPr lang="ru-RU" b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lvl="0" algn="ctr"/>
                      <a:endParaRPr lang="ru-RU" sz="800" b="0" dirty="0" smtClean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lvl="0"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специалист по охране труда </a:t>
                      </a:r>
                      <a:endParaRPr lang="ru-RU" sz="1400" b="0" dirty="0" smtClean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lvl="0"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МАДОУ «Детский</a:t>
                      </a:r>
                      <a:r>
                        <a:rPr lang="ru-RU" sz="1400" b="0" baseline="0" dirty="0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 сад комбинированного вида № 37 «Ягодка»</a:t>
                      </a:r>
                      <a:endParaRPr lang="ru-RU" sz="1400" b="0" dirty="0" smtClean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dirty="0" smtClean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8" name="Таблица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1650054"/>
              </p:ext>
            </p:extLst>
          </p:nvPr>
        </p:nvGraphicFramePr>
        <p:xfrm>
          <a:off x="228600" y="1676400"/>
          <a:ext cx="5562600" cy="2179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62600"/>
              </a:tblGrid>
              <a:tr h="1905000">
                <a:tc>
                  <a:txBody>
                    <a:bodyPr/>
                    <a:lstStyle/>
                    <a:p>
                      <a:pPr lvl="0" algn="ctr"/>
                      <a:r>
                        <a:rPr lang="ru-RU" sz="1500" b="1" i="1" u="sng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ookman Old Style" panose="02050604050505020204" pitchFamily="18" charset="0"/>
                        </a:rPr>
                        <a:t>Номинация</a:t>
                      </a:r>
                      <a:r>
                        <a:rPr lang="ru-RU" sz="15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ookman Old Style" panose="02050604050505020204" pitchFamily="18" charset="0"/>
                        </a:rPr>
                        <a:t> «Лучший специалист по охране труда организаций непроизводственной сферы с численностью работников до 500 человек»</a:t>
                      </a:r>
                    </a:p>
                    <a:p>
                      <a:pPr lvl="0" algn="ctr"/>
                      <a:endParaRPr lang="ru-RU" sz="800" b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lvl="0" algn="ctr"/>
                      <a:r>
                        <a:rPr lang="ru-RU" sz="1800" dirty="0" smtClean="0">
                          <a:latin typeface="Bookman Old Style" panose="02050604050505020204" pitchFamily="18" charset="0"/>
                        </a:rPr>
                        <a:t> </a:t>
                      </a:r>
                      <a:r>
                        <a:rPr lang="ru-RU" b="1" i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ookman Old Style" panose="02050604050505020204" pitchFamily="18" charset="0"/>
                        </a:rPr>
                        <a:t>Малахова Александра Михайловна</a:t>
                      </a:r>
                      <a:endParaRPr lang="ru-RU" b="1" i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lvl="0" algn="ctr"/>
                      <a:endParaRPr lang="ru-RU" sz="1000" b="1" i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lvl="0" algn="ctr"/>
                      <a:r>
                        <a:rPr lang="ru-RU" sz="1400" b="0" i="1" dirty="0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специалист по охране труда </a:t>
                      </a:r>
                      <a:endParaRPr lang="ru-RU" sz="1400" b="0" i="1" dirty="0" smtClean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lvl="0" algn="ctr"/>
                      <a:r>
                        <a:rPr lang="ru-RU" sz="1400" b="0" i="1" dirty="0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филиала «ВГСО Юга и Центра» ФГУП «Военизированная горноспасательная часть»</a:t>
                      </a:r>
                      <a:endParaRPr lang="ru-RU" sz="1400" b="0" i="1" baseline="0" dirty="0" smtClean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lvl="0" algn="ctr"/>
                      <a:endParaRPr lang="ru-RU" sz="1400" b="0" dirty="0" smtClean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9" name="Таблица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9527178"/>
              </p:ext>
            </p:extLst>
          </p:nvPr>
        </p:nvGraphicFramePr>
        <p:xfrm>
          <a:off x="228600" y="3962400"/>
          <a:ext cx="5562600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62600"/>
              </a:tblGrid>
              <a:tr h="173736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i="1" u="sng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ookman Old Style" panose="02050604050505020204" pitchFamily="18" charset="0"/>
                        </a:rPr>
                        <a:t>Номинация</a:t>
                      </a:r>
                      <a:r>
                        <a:rPr lang="ru-RU" sz="1500" b="1" i="1" u="sng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ookman Old Style" panose="02050604050505020204" pitchFamily="18" charset="0"/>
                        </a:rPr>
                        <a:t> </a:t>
                      </a:r>
                      <a:r>
                        <a:rPr lang="ru-RU" sz="15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ookman Old Style" panose="02050604050505020204" pitchFamily="18" charset="0"/>
                        </a:rPr>
                        <a:t>«Лучший специалист по охране труда организаций сферы здравоохранения»</a:t>
                      </a:r>
                    </a:p>
                    <a:p>
                      <a:pPr lvl="0" algn="ctr"/>
                      <a:endParaRPr lang="ru-RU" sz="800" b="1" i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lvl="0" algn="ctr"/>
                      <a:r>
                        <a:rPr lang="ru-RU" b="1" i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ookman Old Style" panose="02050604050505020204" pitchFamily="18" charset="0"/>
                        </a:rPr>
                        <a:t>Алексеева Ирина Сергеевна</a:t>
                      </a:r>
                      <a:endParaRPr lang="ru-RU" b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lvl="0" algn="ctr"/>
                      <a:endParaRPr lang="ru-RU" sz="800" b="0" dirty="0" smtClean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lvl="0"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специалист по охране труда </a:t>
                      </a:r>
                    </a:p>
                    <a:p>
                      <a:pPr lvl="0"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ОГБУЗ «</a:t>
                      </a:r>
                      <a:r>
                        <a:rPr lang="ru-RU" sz="1400" b="0" dirty="0" err="1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Губкинская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 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центральная районная больница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»</a:t>
                      </a:r>
                    </a:p>
                    <a:p>
                      <a:pPr lvl="0" algn="ctr"/>
                      <a:endParaRPr lang="ru-RU" sz="1600" b="0" dirty="0" smtClean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1" name="Таблица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2478044"/>
              </p:ext>
            </p:extLst>
          </p:nvPr>
        </p:nvGraphicFramePr>
        <p:xfrm>
          <a:off x="6172200" y="1676400"/>
          <a:ext cx="5791200" cy="1828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1200"/>
              </a:tblGrid>
              <a:tr h="1828799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i="1" u="sng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ookman Old Style" panose="02050604050505020204" pitchFamily="18" charset="0"/>
                        </a:rPr>
                        <a:t>Номинация</a:t>
                      </a:r>
                      <a:r>
                        <a:rPr lang="ru-RU" sz="1500" b="1" i="1" u="sng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ookman Old Style" panose="02050604050505020204" pitchFamily="18" charset="0"/>
                        </a:rPr>
                        <a:t> </a:t>
                      </a:r>
                      <a:r>
                        <a:rPr lang="ru-RU" sz="15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ookman Old Style" panose="02050604050505020204" pitchFamily="18" charset="0"/>
                        </a:rPr>
                        <a:t>«Лучший специалист по охране труда организаций непроизводственной сферы                                         с численностью</a:t>
                      </a:r>
                      <a:r>
                        <a:rPr lang="ru-RU" sz="1500" b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ookman Old Style" panose="02050604050505020204" pitchFamily="18" charset="0"/>
                        </a:rPr>
                        <a:t> работников до 100 человек</a:t>
                      </a:r>
                      <a:r>
                        <a:rPr lang="ru-RU" sz="15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ookman Old Style" panose="02050604050505020204" pitchFamily="18" charset="0"/>
                        </a:rPr>
                        <a:t>»</a:t>
                      </a:r>
                    </a:p>
                    <a:p>
                      <a:pPr lvl="0" algn="ctr"/>
                      <a:endParaRPr lang="ru-RU" sz="800" b="1" i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lvl="0" algn="ctr"/>
                      <a:r>
                        <a:rPr lang="ru-RU" b="1" i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ookman Old Style" panose="02050604050505020204" pitchFamily="18" charset="0"/>
                        </a:rPr>
                        <a:t>Бурцев Евгений Геннадьевич</a:t>
                      </a:r>
                      <a:endParaRPr lang="ru-RU" sz="800" b="0" dirty="0" smtClean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lvl="0"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специалист по охране труда </a:t>
                      </a:r>
                    </a:p>
                    <a:p>
                      <a:pPr lvl="0"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МАУК 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«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Центр</a:t>
                      </a:r>
                      <a:r>
                        <a:rPr lang="ru-RU" sz="1400" b="0" baseline="0" dirty="0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 культурного развития «Строитель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»</a:t>
                      </a:r>
                      <a:endParaRPr lang="ru-RU" sz="1400" b="0" dirty="0" smtClean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22" name="Рисунок 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19600" y="5828285"/>
            <a:ext cx="2971800" cy="1026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66763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245</TotalTime>
  <Words>475</Words>
  <Application>Microsoft Office PowerPoint</Application>
  <PresentationFormat>Широкоэкранный</PresentationFormat>
  <Paragraphs>88</Paragraphs>
  <Slides>5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8" baseType="lpstr">
      <vt:lpstr>Bookman Old Style</vt:lpstr>
      <vt:lpstr>Calibri</vt:lpstr>
      <vt:lpstr>Office Theme</vt:lpstr>
      <vt:lpstr>Презентация PowerPoint</vt:lpstr>
      <vt:lpstr>Победители в номинациях производственной сферы: 2023 год</vt:lpstr>
      <vt:lpstr>Победители в номинациях производственной сферы: 2024 год</vt:lpstr>
      <vt:lpstr>Победители в номинациях непроизводственной сферы 2023 год</vt:lpstr>
      <vt:lpstr>Победители в номинациях непроизводственной сферы 2024 год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Екатерина А. Кузнецова</dc:creator>
  <cp:lastModifiedBy>Евгения Скобеева</cp:lastModifiedBy>
  <cp:revision>14</cp:revision>
  <dcterms:created xsi:type="dcterms:W3CDTF">2023-02-07T14:53:31Z</dcterms:created>
  <dcterms:modified xsi:type="dcterms:W3CDTF">2025-06-23T08:49:59Z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2022-12-08T00:00:00Z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2023-02-07T00:00:00Z</vt:filetime>
  </property>
</Properties>
</file>